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embedTrueTypeFonts="1" showSpecialPlsOnTitleSld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howGuides="1"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03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6" Type="http://schemas.openxmlformats.org/officeDocument/2006/relationships/tableStyles" Target="tableStyles.xml" /><Relationship Id="rId25" Type="http://schemas.openxmlformats.org/officeDocument/2006/relationships/viewProps" Target="viewProps.xml" /><Relationship Id="rId24" Type="http://schemas.openxmlformats.org/officeDocument/2006/relationships/presProps" Target="presProps.xml" /><Relationship Id="rId21" Type="http://schemas.openxmlformats.org/officeDocument/2006/relationships/theme" Target="theme/theme1.xml" /><Relationship Id="rId1" Type="http://schemas.openxmlformats.org/officeDocument/2006/relationships/slideMaster" Target="slideMasters/slideMaster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3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241EB5C9-1307-BA42-ABA2-0BC069CD8E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602980" y="48856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9" name="图片 8" descr="statLogo-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65"/>
            <a:ext cx="1793240" cy="179070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6357-29D7-4500-AD20-DCA3B2E965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53A7-61BC-4B54-BC29-37D49332968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738745"/>
            <a:ext cx="9144000" cy="405021"/>
          </a:xfrm>
          <a:prstGeom prst="rect">
            <a:avLst/>
          </a:prstGeom>
          <a:solidFill>
            <a:srgbClr val="40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3" tIns="34291" rIns="68583" bIns="342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0" y="4739690"/>
            <a:ext cx="9144000" cy="403810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3" tIns="34291" rIns="68583" bIns="342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0" y="33651"/>
            <a:ext cx="6115685" cy="5911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337185" y="4793658"/>
            <a:ext cx="99695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fld id="{241EB5C9-1307-BA42-ABA2-0BC069CD8E7F}" type="datetimeFigureOut">
              <a:rPr lang="en-US" sz="1600" smtClean="0">
                <a:solidFill>
                  <a:schemeClr val="bg2"/>
                </a:solidFill>
              </a:rPr>
            </a:fld>
            <a:endParaRPr lang="en-US" altLang="en-US" sz="1600" smtClean="0">
              <a:solidFill>
                <a:schemeClr val="bg2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7727315" y="4766991"/>
            <a:ext cx="1343025" cy="27365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z="1600" smtClean="0"/>
            </a:fld>
            <a:endParaRPr lang="en-US" sz="160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4740275"/>
            <a:ext cx="9144000" cy="403860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" y="638810"/>
            <a:ext cx="8783320" cy="4030980"/>
          </a:xfrm>
        </p:spPr>
        <p:txBody>
          <a:bodyPr/>
          <a:lstStyle>
            <a:lvl1pPr marL="457200" indent="-457200">
              <a:buAutoNum type="arabicPeriod"/>
              <a:defRPr/>
            </a:lvl1pPr>
            <a:lvl2pPr marL="857250" indent="-514350">
              <a:buFont typeface="+mj-ea"/>
              <a:buAutoNum type="circleNumDbPlain"/>
              <a:defRPr/>
            </a:lvl2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7185" y="4794250"/>
            <a:ext cx="87566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fld id="{241EB5C9-1307-BA42-ABA2-0BC069CD8E7F}" type="datetimeFigureOut">
              <a:rPr lang="en-US" sz="1200" smtClean="0">
                <a:solidFill>
                  <a:schemeClr val="bg2"/>
                </a:solidFill>
              </a:rPr>
            </a:fld>
            <a:endParaRPr lang="en-US" altLang="en-US" sz="1200" smtClean="0">
              <a:solidFill>
                <a:schemeClr val="bg2"/>
              </a:solidFill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20" name="图片 19" descr="资源 32@3x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75375" y="15240"/>
            <a:ext cx="2927350" cy="49784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17780"/>
            <a:ext cx="9144000" cy="540095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22" name="图片 21" descr="资源 32@3x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58230" y="33655"/>
            <a:ext cx="2927350" cy="4978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 anchor="t"/>
          <a:lstStyle>
            <a:lvl1pPr marL="0" indent="0" algn="l">
              <a:buNone/>
              <a:defRPr sz="3000" b="1" cap="all">
                <a:latin typeface="方正准雅宋_GBK" panose="02000000000000000000" charset="-122"/>
                <a:ea typeface="方正准雅宋_GBK" panose="02000000000000000000" charset="-122"/>
              </a:defRPr>
            </a:lvl1pPr>
          </a:lstStyle>
          <a:p>
            <a:pPr marL="857250" marR="0" lvl="1" indent="-514350" algn="l" defTabSz="342900" rtl="0" eaLnBrk="1" fontAlgn="auto" latinLnBrk="0" hangingPunct="1">
              <a:spcBef>
                <a:spcPct val="20000"/>
              </a:spcBef>
              <a:buClrTx/>
              <a:buSzTx/>
              <a:buFont typeface="+mj-ea"/>
              <a:buAutoNum type="circleNumDbPlain"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0876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1" name="矩形 20"/>
          <p:cNvSpPr/>
          <p:nvPr userDrawn="1">
            <p:custDataLst>
              <p:tags r:id="rId2"/>
            </p:custDataLst>
          </p:nvPr>
        </p:nvSpPr>
        <p:spPr>
          <a:xfrm>
            <a:off x="0" y="17780"/>
            <a:ext cx="9144000" cy="540095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22" name="图片 21" descr="资源 32@3x"/>
          <p:cNvPicPr/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8230" y="33655"/>
            <a:ext cx="2927350" cy="497840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5"/>
            </p:custDataLst>
          </p:nvPr>
        </p:nvSpPr>
        <p:spPr>
          <a:xfrm>
            <a:off x="0" y="4740275"/>
            <a:ext cx="9144000" cy="403860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  <p:sp>
        <p:nvSpPr>
          <p:cNvPr id="19" name="文本框 18"/>
          <p:cNvSpPr txBox="1"/>
          <p:nvPr userDrawn="1">
            <p:custDataLst>
              <p:tags r:id="rId8"/>
            </p:custDataLst>
          </p:nvPr>
        </p:nvSpPr>
        <p:spPr>
          <a:xfrm>
            <a:off x="337185" y="4794250"/>
            <a:ext cx="87566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fld id="{241EB5C9-1307-BA42-ABA2-0BC069CD8E7F}" type="datetimeFigureOut">
              <a:rPr lang="en-US" sz="1200" smtClean="0">
                <a:solidFill>
                  <a:schemeClr val="bg2"/>
                </a:solidFill>
              </a:rPr>
            </a:fld>
            <a:endParaRPr lang="en-US" altLang="en-US" sz="12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" y="625475"/>
            <a:ext cx="4351020" cy="405003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1030"/>
            <a:ext cx="4419600" cy="40424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4740275"/>
            <a:ext cx="9144000" cy="403860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7185" y="4794250"/>
            <a:ext cx="87566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fld id="{241EB5C9-1307-BA42-ABA2-0BC069CD8E7F}" type="datetimeFigureOut">
              <a:rPr lang="en-US" sz="1200" smtClean="0">
                <a:solidFill>
                  <a:schemeClr val="bg2"/>
                </a:solidFill>
              </a:rPr>
            </a:fld>
            <a:endParaRPr lang="en-US" altLang="en-US" sz="1200" smtClean="0">
              <a:solidFill>
                <a:schemeClr val="bg2"/>
              </a:solidFill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20" name="图片 19" descr="资源 32@3x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75375" y="15240"/>
            <a:ext cx="2927350" cy="49784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17780"/>
            <a:ext cx="9144000" cy="540095"/>
          </a:xfrm>
          <a:prstGeom prst="rect">
            <a:avLst/>
          </a:prstGeom>
          <a:solidFill>
            <a:srgbClr val="8F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92" tIns="34296" rIns="68592" bIns="342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22" name="图片 21" descr="资源 32@3x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58230" y="33655"/>
            <a:ext cx="2927350" cy="4978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theme/theme1.xml" Type="http://schemas.openxmlformats.org/officeDocument/2006/relationships/theme" /><Relationship Id="rId7" Target="../slideLayouts/slideLayout7.xml" Type="http://schemas.openxmlformats.org/officeDocument/2006/relationships/slideLayout" /><Relationship Id="rId6" Target="../slideLayouts/slideLayout6.xml" Type="http://schemas.openxmlformats.org/officeDocument/2006/relationships/slideLayout" /><Relationship Id="rId5" Target="../slideLayouts/slideLayout5.xml" Type="http://schemas.openxmlformats.org/officeDocument/2006/relationships/slideLayout" /><Relationship Id="rId4" Target="../slideLayouts/slideLayout4.xml" Type="http://schemas.openxmlformats.org/officeDocument/2006/relationships/slideLayout" /><Relationship Id="rId3" Target="../slideLayouts/slideLayout3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9" Type="http://schemas.openxmlformats.org/officeDocument/2006/relationships/slideLayout" Target="../slideLayouts/slideLayout8.xml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9"/>
  </p:sldLayoutIdLst>
  <p:hf dt="0" hdr="0"/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panose="020B060402020209020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panose="020B0604020202090204"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panose="020B060402020209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panose="020B0604020202090204"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panose="020B0604020202090204"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panose="020B060402020209020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panose="020B060402020209020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panose="020B060402020209020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panose="020B060402020209020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doi.org/10.1093/comjnl/27.2.97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3.xml" /><Relationship Id="rId3" Type="http://schemas.openxmlformats.org/officeDocument/2006/relationships/slide" Target="slide4.xml" /><Relationship Id="rId4" Type="http://schemas.openxmlformats.org/officeDocument/2006/relationships/slide" Target="slide8.xml" /><Relationship Id="rId5" Type="http://schemas.openxmlformats.org/officeDocument/2006/relationships/slide" Target="slide13.xml" /><Relationship Id="rId6" Type="http://schemas.openxmlformats.org/officeDocument/2006/relationships/slide" Target="slide14.xml" /><Relationship Id="rId7" Type="http://schemas.openxmlformats.org/officeDocument/2006/relationships/slide" Target="slide1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Quarto Slides with Beamer/PPT/Revealjs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ECNU统计学院模板 — 16:9</a:t>
            </a:r>
            <a:br/>
            <a:br/>
            <a:r>
              <a:rPr/>
              <a:t>汤银才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2025-05-07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无序列表设定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无序列表(代码)</a:t>
            </a:r>
          </a:p>
          <a:p>
            <a:pPr lvl="0" indent="0">
              <a:buNone/>
            </a:pPr>
            <a:r>
              <a:rPr>
                <a:solidFill>
                  <a:srgbClr val="20794D"/>
                </a:solidFill>
                <a:latin typeface="Courier"/>
              </a:rPr>
              <a:t>* </a:t>
            </a:r>
            <a:r>
              <a:rPr>
                <a:solidFill>
                  <a:srgbClr val="003B4F"/>
                </a:solidFill>
                <a:latin typeface="Courier"/>
              </a:rPr>
              <a:t>fruits</a:t>
            </a:r>
            <a:br/>
            <a:r>
              <a:rPr>
                <a:solidFill>
                  <a:srgbClr val="20794D"/>
                </a:solidFill>
                <a:latin typeface="Courier"/>
              </a:rPr>
              <a:t>    + </a:t>
            </a:r>
            <a:r>
              <a:rPr>
                <a:solidFill>
                  <a:srgbClr val="003B4F"/>
                </a:solidFill>
                <a:latin typeface="Courier"/>
              </a:rPr>
              <a:t>apples</a:t>
            </a:r>
            <a:br/>
            <a:r>
              <a:rPr>
                <a:solidFill>
                  <a:srgbClr val="20794D"/>
                </a:solidFill>
                <a:latin typeface="Courier"/>
              </a:rPr>
              <a:t>    + </a:t>
            </a:r>
            <a:r>
              <a:rPr>
                <a:solidFill>
                  <a:srgbClr val="003B4F"/>
                </a:solidFill>
                <a:latin typeface="Courier"/>
              </a:rPr>
              <a:t>pears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无序列表(结果)</a:t>
            </a:r>
          </a:p>
          <a:p>
            <a:pPr lvl="0"/>
            <a:r>
              <a:rPr/>
              <a:t>fruits</a:t>
            </a:r>
          </a:p>
          <a:p>
            <a:pPr lvl="1"/>
            <a:r>
              <a:rPr/>
              <a:t>apples</a:t>
            </a:r>
          </a:p>
          <a:p>
            <a:pPr lvl="1"/>
            <a:r>
              <a:rPr/>
              <a:t>pears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数学公式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行内公式 </a:t>
                </a:r>
                <a:r>
                  <a:rPr>
                    <a:latin typeface="Courier"/>
                  </a:rPr>
                  <a:t>$x^2+y^2=1$</a:t>
                </a:r>
                <a:r>
                  <a:rPr/>
                  <a:t> 或 </a:t>
                </a:r>
                <a:r>
                  <a:rPr>
                    <a:latin typeface="Courier"/>
                  </a:rPr>
                  <a:t>\(x^2+y^2=1\)</a:t>
                </a:r>
                <a:r>
                  <a:rPr/>
                  <a:t>: </a:t>
                </a:r>
                <a14:m>
                  <m:oMath xmlns:m="http://schemas.openxmlformats.org/officeDocument/2006/math">
                    <m:sSup>
                      <m:e>
                        <m:r>
                          <m:t>x</m:t>
                        </m:r>
                      </m:e>
                      <m:sup>
                        <m: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m:t>+</m:t>
                    </m:r>
                    <m:sSup>
                      <m:e>
                        <m:r>
                          <m:t>y</m:t>
                        </m:r>
                      </m:e>
                      <m:sup>
                        <m: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m:t>=</m:t>
                    </m:r>
                    <m:r>
                      <m:t>1</m:t>
                    </m:r>
                  </m:oMath>
                </a14:m>
                <a:r>
                  <a:rPr/>
                  <a:t>.</a:t>
                </a:r>
              </a:p>
              <a:p>
                <a:pPr lvl="0"/>
                <a:r>
                  <a:rPr/>
                  <a:t>独立行公式: 公式, 公式(式 1)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p"/>
                            </m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p"/>
                            </m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m:t>+</m:t>
                      </m:r>
                      <m:f>
                        <m:fPr>
                          <m:type m:val="bar"/>
                        </m:fPr>
                        <m:num>
                          <m:r>
                            <m:t>1</m:t>
                          </m:r>
                        </m:num>
                        <m:den>
                          <m:r>
                            <m:t>2</m:t>
                          </m:r>
                        </m:den>
                      </m:f>
                      <m:sSup>
                        <m:e>
                          <m:r>
                            <m:t>σ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sSup>
                        <m:e>
                          <m:r>
                            <m:rPr>
                              <m:sty m:val="p"/>
                            </m:rPr>
                            <m:t>S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f>
                        <m:fPr>
                          <m:type m:val="bar"/>
                        </m:fPr>
                        <m:num>
                          <m:sSup>
                            <m:e>
                              <m:r>
                                <m:rPr>
                                  <m:sty m:val="p"/>
                                </m:rPr>
                                <m:t>∂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sSup>
                            <m:e>
                              <m:r>
                                <m:rPr>
                                  <m:sty m:val="p"/>
                                </m:rPr>
                                <m:t>C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r</m:t>
                      </m:r>
                      <m:r>
                        <m:rPr>
                          <m:sty m:val="p"/>
                        </m:rPr>
                        <m:t>S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p"/>
                            </m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p"/>
                            </m:rPr>
                            <m:t>S</m:t>
                          </m:r>
                        </m:den>
                      </m:f>
                      <m:r>
                        <m:t> 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r</m:t>
                      </m:r>
                      <m:r>
                        <m:rPr>
                          <m:sty m:val="p"/>
                        </m:rPr>
                        <m:t>C</m:t>
                      </m:r>
                      <m:r>
                        <m:t>  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1</m:t>
                          </m:r>
                        </m:e>
                      </m:d>
                    </m:oMath>
                  </m:oMathPara>
                </a14:m>
              </a:p>
              <a:p>
                <a:pPr lvl="0"/>
                <a:r>
                  <a:rPr/>
                  <a:t>多行公式 — 一个标号: 公式(式 2)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t>g</m:t>
                            </m:r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sSub>
                                  <m:e>
                                    <m:r>
                                      <m:t>X</m:t>
                                    </m:r>
                                  </m:e>
                                  <m:sub>
                                    <m:r>
                                      <m:t>n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g</m:t>
                            </m:r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r>
                                  <m:t>θ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t>g</m:t>
                            </m:r>
                            <m:r>
                              <m:rPr>
                                <m:sty m:val="p"/>
                              </m:rPr>
                              <m:t>′</m:t>
                            </m:r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acc>
                                  <m:accPr>
                                    <m:chr m:val="̃"/>
                                  </m:accPr>
                                  <m:e>
                                    <m:r>
                                      <m:t>θ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sSub>
                                  <m:e>
                                    <m:r>
                                      <m:t>X</m:t>
                                    </m:r>
                                  </m:e>
                                  <m:sub>
                                    <m:r>
                                      <m:t>n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θ</m:t>
                                </m:r>
                              </m:e>
                            </m:d>
                          </m:e>
                        </m:mr>
                        <m:mr>
                          <m:e>
                            <m:rad>
                              <m:radPr>
                                <m:degHide m:val="on"/>
                              </m:radPr>
                              <m:deg/>
                              <m:e>
                                <m:r>
                                  <m:t>n</m:t>
                                </m:r>
                              </m:e>
                            </m:rad>
                            <m:d>
                              <m:dPr>
                                <m:begChr m:val="["/>
                                <m:endChr m:val="]"/>
                                <m:sepChr m:val=""/>
                                <m:grow/>
                              </m:dPr>
                              <m:e>
                                <m:r>
                                  <m:t>g</m:t>
                                </m:r>
                                <m:d>
                                  <m:dPr>
                                    <m:begChr m:val="("/>
                                    <m:endChr m:val=")"/>
                                    <m:sepChr m:val=""/>
                                    <m:grow/>
                                  </m:dPr>
                                  <m:e>
                                    <m:sSub>
                                      <m:e>
                                        <m: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t>n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g</m:t>
                                </m:r>
                                <m:d>
                                  <m:dPr>
                                    <m:begChr m:val="("/>
                                    <m:endChr m:val=")"/>
                                    <m:sepChr m:val=""/>
                                    <m:grow/>
                                  </m:dPr>
                                  <m:e>
                                    <m:r>
                                      <m:t>θ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g</m:t>
                            </m:r>
                            <m:r>
                              <m:rPr>
                                <m:sty m:val="p"/>
                              </m:rPr>
                              <m:t>′</m:t>
                            </m:r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acc>
                                  <m:accPr>
                                    <m:chr m:val="̃"/>
                                  </m:accPr>
                                  <m:e>
                                    <m:r>
                                      <m:t>θ</m:t>
                                    </m:r>
                                  </m:e>
                                </m:acc>
                              </m:e>
                            </m:d>
                            <m:rad>
                              <m:radPr>
                                <m:degHide m:val="on"/>
                              </m:radPr>
                              <m:deg/>
                              <m:e>
                                <m:r>
                                  <m:t>n</m:t>
                                </m:r>
                              </m:e>
                            </m:rad>
                            <m:d>
                              <m:dPr>
                                <m:begChr m:val="["/>
                                <m:endChr m:val="]"/>
                                <m:sepChr m:val=""/>
                                <m:grow/>
                              </m:dPr>
                              <m:e>
                                <m:sSub>
                                  <m:e>
                                    <m:r>
                                      <m:t>X</m:t>
                                    </m:r>
                                  </m:e>
                                  <m:sub>
                                    <m:r>
                                      <m:t>n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θ</m:t>
                                </m:r>
                              </m:e>
                            </m:d>
                          </m:e>
                        </m:mr>
                      </m:m>
                      <m:r>
                        <m:t>  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2</m:t>
                          </m:r>
                        </m:e>
                      </m:d>
                    </m:oMath>
                  </m:oMathPara>
                </a14:m>
              </a:p>
            </p:txBody>
          </p:sp>
        </mc:Choice>
      </mc:AlternateContent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分栏布局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左栏内容</a:t>
            </a:r>
          </a:p>
          <a:p>
            <a:pPr lvl="0"/>
            <a:r>
              <a:rPr/>
              <a:t>左栏内容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/>
              <a:t>右栏内容</a:t>
            </a:r>
          </a:p>
          <a:p>
            <a:pPr lvl="0" indent="-342900" marL="342900">
              <a:buAutoNum type="arabicPeriod"/>
            </a:pPr>
            <a:r>
              <a:rPr/>
              <a:t>右栏内容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代码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R代码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R图形输出: 图 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plot</a:t>
            </a:r>
            <a:r>
              <a:rPr>
                <a:solidFill>
                  <a:srgbClr val="003B4F"/>
                </a:solidFill>
                <a:latin typeface="Courier"/>
              </a:rPr>
              <a:t>(pressure)</a:t>
            </a:r>
          </a:p>
        </p:txBody>
      </p:sp>
      <p:pic>
        <p:nvPicPr>
          <p:cNvPr descr="my-presentation_files/figure-pptx/fig-Rfig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270000"/>
            <a:ext cx="4419600" cy="220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140200"/>
            <a:ext cx="441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图 3: R图形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表格输出—使用kable程序包, 表 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n &lt;-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x &lt;-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y &lt;-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x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out &lt;- </a:t>
            </a:r>
            <a:r>
              <a:rPr>
                <a:solidFill>
                  <a:srgbClr val="4758AB"/>
                </a:solidFill>
                <a:latin typeface="Courier"/>
              </a:rPr>
              <a:t>lm</a:t>
            </a:r>
            <a:r>
              <a:rPr>
                <a:solidFill>
                  <a:srgbClr val="003B4F"/>
                </a:solidFill>
                <a:latin typeface="Courier"/>
              </a:rPr>
              <a:t>(y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x)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(knitr)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kable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caption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"kable"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(out)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coef,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r>
              <a:rPr>
                <a:solidFill>
                  <a:srgbClr val="657422"/>
                </a:solidFill>
                <a:latin typeface="Courier"/>
              </a:rPr>
              <a:t>digits=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Python代码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Python图形输出: 图 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769E"/>
                </a:solidFill>
                <a:latin typeface="Courier"/>
              </a:rPr>
              <a:t>import</a:t>
            </a:r>
            <a:r>
              <a:rPr>
                <a:solidFill>
                  <a:srgbClr val="003B4F"/>
                </a:solidFill>
                <a:latin typeface="Courier"/>
              </a:rPr>
              <a:t> matplotlib.pyplot </a:t>
            </a:r>
            <a:r>
              <a:rPr>
                <a:solidFill>
                  <a:srgbClr val="00769E"/>
                </a:solidFill>
                <a:latin typeface="Courier"/>
              </a:rPr>
              <a:t>as</a:t>
            </a:r>
            <a:r>
              <a:rPr>
                <a:solidFill>
                  <a:srgbClr val="003B4F"/>
                </a:solidFill>
                <a:latin typeface="Courier"/>
              </a:rPr>
              <a:t> plt</a:t>
            </a:r>
            <a:br/>
            <a:r>
              <a:rPr>
                <a:solidFill>
                  <a:srgbClr val="00769E"/>
                </a:solidFill>
                <a:latin typeface="Courier"/>
              </a:rPr>
              <a:t>import</a:t>
            </a:r>
            <a:r>
              <a:rPr>
                <a:solidFill>
                  <a:srgbClr val="003B4F"/>
                </a:solidFill>
                <a:latin typeface="Courier"/>
              </a:rPr>
              <a:t> numpy </a:t>
            </a:r>
            <a:r>
              <a:rPr>
                <a:solidFill>
                  <a:srgbClr val="00769E"/>
                </a:solidFill>
                <a:latin typeface="Courier"/>
              </a:rPr>
              <a:t>as</a:t>
            </a:r>
            <a:r>
              <a:rPr>
                <a:solidFill>
                  <a:srgbClr val="003B4F"/>
                </a:solidFill>
                <a:latin typeface="Courier"/>
              </a:rPr>
              <a:t> np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 </a:t>
            </a:r>
            <a:r>
              <a:rPr>
                <a:solidFill>
                  <a:srgbClr val="5E5E5E"/>
                </a:solidFill>
                <a:latin typeface="Courier"/>
              </a:rPr>
              <a:t>=</a:t>
            </a:r>
            <a:r>
              <a:rPr>
                <a:solidFill>
                  <a:srgbClr val="003B4F"/>
                </a:solidFill>
                <a:latin typeface="Courier"/>
              </a:rPr>
              <a:t> np.arange(</a:t>
            </a:r>
            <a:r>
              <a:rPr>
                <a:solidFill>
                  <a:srgbClr val="AD0000"/>
                </a:solidFill>
                <a:latin typeface="Courier"/>
              </a:rPr>
              <a:t>0.0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2.0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0.01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 </a:t>
            </a:r>
            <a:r>
              <a:rPr>
                <a:solidFill>
                  <a:srgbClr val="5E5E5E"/>
                </a:solidFill>
                <a:latin typeface="Courier"/>
              </a:rPr>
              <a:t>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np.sin(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np.pi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t)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plt.plot(t, 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plt.grid(</a:t>
            </a:r>
            <a:r>
              <a:rPr>
                <a:solidFill>
                  <a:srgbClr val="111111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plt.show()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plt.close("all")</a:t>
            </a:r>
          </a:p>
        </p:txBody>
      </p:sp>
      <p:pic>
        <p:nvPicPr>
          <p:cNvPr descr="my-presentation_files/figure-pptx/fig-Pythonfig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270000"/>
            <a:ext cx="4419600" cy="220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140200"/>
            <a:ext cx="441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图 4: Python图形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参考文献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Quarto比Rmarkdown更适合进行文学化统计编程 (Knuth, 1984; Xie, 2014, 2015). 有关R语言的学习可参考 R Core Team (2021), 汤银才 (2024).</a:t>
            </a:r>
          </a:p>
          <a:p>
            <a:pPr lvl="0" indent="0" marL="0">
              <a:buNone/>
            </a:pPr>
            <a:r>
              <a:rPr/>
              <a:t>Knuth, D. E. (1984). Literate Programming. </a:t>
            </a:r>
            <a:r>
              <a:rPr i="1"/>
              <a:t>Comput. J.</a:t>
            </a:r>
            <a:r>
              <a:rPr/>
              <a:t>, </a:t>
            </a:r>
            <a:r>
              <a:rPr i="1"/>
              <a:t>27</a:t>
            </a:r>
            <a:r>
              <a:rPr/>
              <a:t>(2), 97–111. </a:t>
            </a:r>
            <a:r>
              <a:rPr>
                <a:hlinkClick r:id="rId2"/>
              </a:rPr>
              <a:t>https://doi.org/10.1093/comjnl/27.2.97</a:t>
            </a:r>
          </a:p>
          <a:p>
            <a:pPr lvl="0" indent="0" marL="0">
              <a:buNone/>
            </a:pPr>
            <a:r>
              <a:rPr/>
              <a:t>R Core Team. (2021). </a:t>
            </a:r>
            <a:r>
              <a:rPr i="1"/>
              <a:t>R: A Language and Environment for Statistical Computing</a:t>
            </a:r>
            <a:r>
              <a:rPr/>
              <a:t>. R Foundation for Statistical Computing.</a:t>
            </a:r>
          </a:p>
          <a:p>
            <a:pPr lvl="0" indent="0" marL="0">
              <a:buNone/>
            </a:pPr>
            <a:r>
              <a:rPr/>
              <a:t>Xie, Y. (2014). knitr: A Comprehensive Tool for Reproducible Research in R. 收入 V. Stodden, F. Leisch, &amp; R. D. Peng (编), </a:t>
            </a:r>
            <a:r>
              <a:rPr i="1"/>
              <a:t>Implementing Reproducible Computational Research</a:t>
            </a:r>
            <a:r>
              <a:rPr/>
              <a:t>. Chapman; Hall/CRC.</a:t>
            </a:r>
          </a:p>
          <a:p>
            <a:pPr lvl="0" indent="0" marL="0">
              <a:buNone/>
            </a:pPr>
            <a:r>
              <a:rPr/>
              <a:t>Xie, Y. (2015). </a:t>
            </a:r>
            <a:r>
              <a:rPr i="1"/>
              <a:t>Dynamic Documents with R and knitr</a:t>
            </a:r>
            <a:r>
              <a:rPr/>
              <a:t> (2nd 本). Chapman; Hall/CRC.</a:t>
            </a:r>
          </a:p>
          <a:p>
            <a:pPr lvl="0" indent="0" marL="0">
              <a:buNone/>
            </a:pPr>
            <a:r>
              <a:rPr/>
              <a:t>汤银才. (2024). </a:t>
            </a:r>
            <a:r>
              <a:rPr i="1"/>
              <a:t>R语言与统计分析(第二版)</a:t>
            </a:r>
            <a:r>
              <a:rPr/>
              <a:t> (2nd 本). 高等教育出版社.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 action="ppaction://hlinksldjump"/>
              </a:rPr>
              <a:t>基本介绍</a:t>
            </a:r>
          </a:p>
          <a:p>
            <a:pPr lvl="1"/>
            <a:r>
              <a:rPr>
                <a:hlinkClick r:id="rId3" action="ppaction://hlinksldjump"/>
              </a:rPr>
              <a:t>认识 Quarto</a:t>
            </a:r>
          </a:p>
          <a:p>
            <a:pPr lvl="0"/>
            <a:r>
              <a:rPr>
                <a:hlinkClick r:id="rId4" action="ppaction://hlinksldjump"/>
              </a:rPr>
              <a:t>幻灯片常用要素设定</a:t>
            </a:r>
          </a:p>
          <a:p>
            <a:pPr lvl="0"/>
            <a:r>
              <a:rPr>
                <a:hlinkClick r:id="rId5" action="ppaction://hlinksldjump"/>
              </a:rPr>
              <a:t>代码</a:t>
            </a:r>
          </a:p>
          <a:p>
            <a:pPr lvl="1"/>
            <a:r>
              <a:rPr>
                <a:hlinkClick r:id="rId6" action="ppaction://hlinksldjump"/>
              </a:rPr>
              <a:t>R代码</a:t>
            </a:r>
          </a:p>
          <a:p>
            <a:pPr lvl="1"/>
            <a:r>
              <a:rPr>
                <a:hlinkClick r:id="rId7" action="ppaction://hlinksldjump"/>
              </a:rPr>
              <a:t>Python代码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基本介绍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认识 Quarto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从 Rmarkdown 到 Quarto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由Posit (前身为Rstudio) 全新打造: 下一代的RMarkdown， 于2021年1月开始开发，2022年12月发布第一版</a:t>
            </a:r>
          </a:p>
          <a:p>
            <a:pPr lvl="0"/>
            <a:r>
              <a:rPr/>
              <a:t>Quarto 是一个基于 Pandoc 的现代开源科技出版系统</a:t>
            </a:r>
          </a:p>
          <a:p>
            <a:pPr lvl="0"/>
            <a:r>
              <a:rPr/>
              <a:t>功能更加强大和灵活: 适用于数据分析和机器学习等领域</a:t>
            </a:r>
          </a:p>
          <a:p>
            <a:pPr lvl="0"/>
            <a:r>
              <a:rPr/>
              <a:t>支持代码块执行: R, Python，Julia，JavaScript Observable 等</a:t>
            </a:r>
          </a:p>
          <a:p>
            <a:pPr lvl="0"/>
            <a:r>
              <a:rPr/>
              <a:t>支持多格式输出: PDF、HTML、、Word 等</a:t>
            </a:r>
          </a:p>
          <a:p>
            <a:pPr lvl="0"/>
            <a:r>
              <a:rPr/>
              <a:t>支持自定义: CSS、JavaScript 和 模板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基于Quarto的文学化统计编程流程</a:t>
            </a:r>
          </a:p>
        </p:txBody>
      </p:sp>
      <p:pic>
        <p:nvPicPr>
          <p:cNvPr descr="./loc-figs/quarto_flow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" y="800100"/>
            <a:ext cx="8775700" cy="3175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190500" y="4152900"/>
            <a:ext cx="87757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图 1: Quarto 文学化统计编程流程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Quarto工作原理</a:t>
            </a:r>
          </a:p>
        </p:txBody>
      </p:sp>
      <p:pic>
        <p:nvPicPr>
          <p:cNvPr descr="./loc-figs/quarto-diagram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" y="723900"/>
            <a:ext cx="87757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190500" y="4152900"/>
            <a:ext cx="87757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图 2: Quarto工作原理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390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幻灯片常用要素设定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idx="11" sz="quarter" type="ftr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idx="12" sz="quarter" type="sldNum"/>
            <p:custDataLst>
              <p:tags r:id="rId7"/>
            </p:custDataLst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33655"/>
            <a:ext cx="9123045" cy="591185"/>
          </a:xfrm>
        </p:spPr>
        <p:txBody>
          <a:bodyPr/>
          <a:lstStyle/>
          <a:p>
            <a:pPr lvl="0" indent="0" marL="0">
              <a:buNone/>
            </a:pPr>
            <a:r>
              <a:rPr/>
              <a:t>有序列表设定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有序列表(代码)</a:t>
            </a:r>
          </a:p>
          <a:p>
            <a:pPr lvl="0" indent="0">
              <a:buNone/>
            </a:pPr>
            <a:r>
              <a:rPr>
                <a:solidFill>
                  <a:srgbClr val="20794D"/>
                </a:solidFill>
                <a:latin typeface="Courier"/>
              </a:rPr>
              <a:t>1.  </a:t>
            </a:r>
            <a:r>
              <a:rPr>
                <a:solidFill>
                  <a:srgbClr val="003B4F"/>
                </a:solidFill>
                <a:latin typeface="Courier"/>
              </a:rPr>
              <a:t>one</a:t>
            </a:r>
            <a:br/>
            <a:r>
              <a:rPr>
                <a:solidFill>
                  <a:srgbClr val="20794D"/>
                </a:solidFill>
                <a:latin typeface="Courier"/>
              </a:rPr>
              <a:t>2.  </a:t>
            </a:r>
            <a:r>
              <a:rPr>
                <a:solidFill>
                  <a:srgbClr val="003B4F"/>
                </a:solidFill>
                <a:latin typeface="Courier"/>
              </a:rPr>
              <a:t>two</a:t>
            </a:r>
            <a:br/>
            <a:r>
              <a:rPr>
                <a:solidFill>
                  <a:srgbClr val="20794D"/>
                </a:solidFill>
                <a:latin typeface="Courier"/>
              </a:rPr>
              <a:t>3.  </a:t>
            </a:r>
            <a:r>
              <a:rPr>
                <a:solidFill>
                  <a:srgbClr val="003B4F"/>
                </a:solidFill>
                <a:latin typeface="Courier"/>
              </a:rPr>
              <a:t>three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有序列表(结果)</a:t>
            </a:r>
          </a:p>
          <a:p>
            <a:pPr lvl="0" indent="-342900" marL="342900">
              <a:buAutoNum type="arabicPeriod"/>
            </a:pPr>
            <a:r>
              <a:rPr/>
              <a:t>one</a:t>
            </a:r>
          </a:p>
          <a:p>
            <a:pPr lvl="0" indent="-342900" marL="342900">
              <a:buAutoNum type="arabicPeriod"/>
            </a:pPr>
            <a:r>
              <a:rPr/>
              <a:t>two</a:t>
            </a:r>
          </a:p>
          <a:p>
            <a:pPr lvl="0" indent="-342900" marL="342900">
              <a:buAutoNum type="arabicPeriod"/>
            </a:pPr>
            <a:r>
              <a:rPr/>
              <a:t>three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5EF2332-01BF-834F-8236-50238282D533}" type="slidenum">
              <a:rPr lang="en-US" smtClean="0"/>
            </a:fld>
            <a:endParaRPr 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文字</Application>
  <PresentationFormat>On-screen Show (16:9)</PresentationFormat>
  <Paragraphs>4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Arial</vt:lpstr>
      <vt:lpstr>方正准雅宋_GBK</vt:lpstr>
      <vt:lpstr>Calibri</vt:lpstr>
      <vt:lpstr>Helvetica Neue</vt:lpstr>
      <vt:lpstr>微软雅黑</vt:lpstr>
      <vt:lpstr>宋体</vt:lpstr>
      <vt:lpstr>Arial Unicode MS</vt:lpstr>
      <vt:lpstr>汉仪书宋二KW</vt:lpstr>
      <vt:lpstr>Office Theme</vt:lpstr>
      <vt:lpstr>Presentation 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Quarto Slides with Beamer/PPT/Revealjs</dc:title>
  <dc:creator>汤银才</dc:creator>
  <cp:keywords/>
  <dcterms:created xsi:type="dcterms:W3CDTF">2025-05-07T14:32:33Z</dcterms:created>
  <dcterms:modified xsi:type="dcterms:W3CDTF">2025-05-07T14:32:33Z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filiation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-title">
    <vt:lpwstr>参考文献</vt:lpwstr>
  </property>
  <property fmtid="{D5CDD505-2E9C-101B-9397-08002B2CF9AE}" pid="6" name="bibliography">
    <vt:lpwstr>references.bib</vt:lpwstr>
  </property>
  <property fmtid="{D5CDD505-2E9C-101B-9397-08002B2CF9AE}" pid="7" name="by-affiliation">
    <vt:lpwstr/>
  </property>
  <property fmtid="{D5CDD505-2E9C-101B-9397-08002B2CF9AE}" pid="8" name="by-author">
    <vt:lpwstr/>
  </property>
  <property fmtid="{D5CDD505-2E9C-101B-9397-08002B2CF9AE}" pid="9" name="citation-style">
    <vt:lpwstr>apa</vt:lpwstr>
  </property>
  <property fmtid="{D5CDD505-2E9C-101B-9397-08002B2CF9AE}" pid="10" name="date">
    <vt:lpwstr>2025-05-07</vt:lpwstr>
  </property>
  <property fmtid="{D5CDD505-2E9C-101B-9397-08002B2CF9AE}" pid="11" name="header-includes">
    <vt:lpwstr/>
  </property>
  <property fmtid="{D5CDD505-2E9C-101B-9397-08002B2CF9AE}" pid="12" name="include-after">
    <vt:lpwstr/>
  </property>
  <property fmtid="{D5CDD505-2E9C-101B-9397-08002B2CF9AE}" pid="13" name="include-before">
    <vt:lpwstr/>
  </property>
  <property fmtid="{D5CDD505-2E9C-101B-9397-08002B2CF9AE}" pid="14" name="institute">
    <vt:lpwstr>华东师范大学统计学院</vt:lpwstr>
  </property>
  <property fmtid="{D5CDD505-2E9C-101B-9397-08002B2CF9AE}" pid="15" name="institutes">
    <vt:lpwstr/>
  </property>
  <property fmtid="{D5CDD505-2E9C-101B-9397-08002B2CF9AE}" pid="16" name="labels">
    <vt:lpwstr/>
  </property>
  <property fmtid="{D5CDD505-2E9C-101B-9397-08002B2CF9AE}" pid="17" name="preview">
    <vt:lpwstr>True</vt:lpwstr>
  </property>
  <property fmtid="{D5CDD505-2E9C-101B-9397-08002B2CF9AE}" pid="18" name="subtitle">
    <vt:lpwstr>ECNU统计学院模板 — 16:9</vt:lpwstr>
  </property>
  <property fmtid="{D5CDD505-2E9C-101B-9397-08002B2CF9AE}" pid="19" name="toc-title">
    <vt:lpwstr>目录</vt:lpwstr>
  </property>
</Properties>
</file>